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Arimo" panose="020B0604020202020204" charset="0"/>
      <p:regular r:id="rId13"/>
    </p:embeddedFont>
    <p:embeddedFont>
      <p:font typeface="Arimo Bold" panose="020B0604020202020204" charset="0"/>
      <p:regular r:id="rId14"/>
    </p:embeddedFont>
    <p:embeddedFont>
      <p:font typeface="Fraunces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50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09.10.2024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 descr="preencoded.png"/>
          <p:cNvSpPr/>
          <p:nvPr/>
        </p:nvSpPr>
        <p:spPr>
          <a:xfrm>
            <a:off x="354360" y="3093690"/>
            <a:ext cx="6149131" cy="4099471"/>
          </a:xfrm>
          <a:custGeom>
            <a:avLst/>
            <a:gdLst/>
            <a:ahLst/>
            <a:cxnLst/>
            <a:rect l="l" t="t" r="r" b="b"/>
            <a:pathLst>
              <a:path w="6149131" h="4099471">
                <a:moveTo>
                  <a:pt x="0" y="0"/>
                </a:moveTo>
                <a:lnTo>
                  <a:pt x="6149131" y="0"/>
                </a:lnTo>
                <a:lnTo>
                  <a:pt x="6149131" y="4099471"/>
                </a:lnTo>
                <a:lnTo>
                  <a:pt x="0" y="40994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7813774" y="2820640"/>
            <a:ext cx="9445526" cy="1436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37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Relational Algebra: The Foundation of Database Querying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13774" y="4817234"/>
            <a:ext cx="9445526" cy="2981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89"/>
              </a:lnSpc>
            </a:pPr>
            <a:r>
              <a:rPr lang="en-US" sz="367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Relational algebra is a powerful tool for querying data in relational databases. It's a formal system used to express queries on data stored in tables.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97"/>
    </mc:Choice>
    <mc:Fallback>
      <p:transition spd="slow" advTm="949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0E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058520" y="4392296"/>
            <a:ext cx="8170960" cy="1454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64"/>
              </a:lnSpc>
              <a:spcBef>
                <a:spcPct val="0"/>
              </a:spcBef>
            </a:pPr>
            <a:r>
              <a:rPr lang="en-US" sz="9411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THANK YOU!!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5301317" y="7980363"/>
            <a:ext cx="1957983" cy="1277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BY</a:t>
            </a:r>
          </a:p>
          <a:p>
            <a:pPr algn="ctr">
              <a:lnSpc>
                <a:spcPts val="3437"/>
              </a:lnSpc>
            </a:pPr>
            <a:r>
              <a:rPr lang="en-US" sz="2750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SNIKITHA</a:t>
            </a:r>
          </a:p>
          <a:p>
            <a:pPr algn="ctr">
              <a:lnSpc>
                <a:spcPts val="3437"/>
              </a:lnSpc>
              <a:spcBef>
                <a:spcPct val="0"/>
              </a:spcBef>
            </a:pPr>
            <a:r>
              <a:rPr lang="en-US" sz="2750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23071A7261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1905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87475" y="1009650"/>
            <a:ext cx="11602790" cy="862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Introduction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28700" y="2944490"/>
            <a:ext cx="649933" cy="649932"/>
            <a:chOff x="0" y="0"/>
            <a:chExt cx="863203" cy="863203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256184" y="3113931"/>
            <a:ext cx="194965" cy="368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913632" y="3012757"/>
            <a:ext cx="3544044" cy="494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37"/>
              </a:lnSpc>
            </a:pPr>
            <a:r>
              <a:rPr lang="en-US" sz="3149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Foundation of SQL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913632" y="4012575"/>
            <a:ext cx="3544044" cy="4259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37"/>
              </a:lnSpc>
            </a:pPr>
            <a:r>
              <a:rPr lang="en-US" sz="2970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Relational algebra serves as the theoretical basis for SQL, the standard language used to interact with relational databases.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6711255" y="2947020"/>
            <a:ext cx="647403" cy="647402"/>
            <a:chOff x="0" y="0"/>
            <a:chExt cx="863203" cy="863203"/>
          </a:xfrm>
        </p:grpSpPr>
        <p:sp>
          <p:nvSpPr>
            <p:cNvPr id="14" name="Freeform 14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6906071" y="3115196"/>
            <a:ext cx="257770" cy="368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596782" y="3038996"/>
            <a:ext cx="3544044" cy="494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37"/>
              </a:lnSpc>
            </a:pPr>
            <a:r>
              <a:rPr lang="en-US" sz="3149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Set Theory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596782" y="4012575"/>
            <a:ext cx="3544044" cy="48580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36"/>
              </a:lnSpc>
            </a:pPr>
            <a:r>
              <a:rPr lang="en-US" sz="2970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Relational algebra draws on set theory principles to manipulate data represented as relations, which are essentially sets of tuples.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2162830" y="2947020"/>
            <a:ext cx="647402" cy="647402"/>
            <a:chOff x="0" y="0"/>
            <a:chExt cx="863203" cy="863203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12355414" y="3115196"/>
            <a:ext cx="234851" cy="368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3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048357" y="3014022"/>
            <a:ext cx="3544044" cy="494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37"/>
              </a:lnSpc>
            </a:pPr>
            <a:r>
              <a:rPr lang="en-US" sz="3149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Data Manipulation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3048357" y="4012575"/>
            <a:ext cx="3544044" cy="4248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36"/>
              </a:lnSpc>
            </a:pPr>
            <a:r>
              <a:rPr lang="en-US" sz="2970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It provides a systematic approach for retrieving, modifying, and combining data stored in relational databases.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905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8700" y="1640991"/>
            <a:ext cx="16303526" cy="862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Fundamental Operators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720648"/>
            <a:ext cx="3544044" cy="631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62"/>
              </a:lnSpc>
            </a:pPr>
            <a:r>
              <a:rPr lang="en-US" sz="4049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Select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4747072"/>
            <a:ext cx="4066956" cy="31386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19"/>
              </a:lnSpc>
            </a:pPr>
            <a:r>
              <a:rPr lang="en-US" sz="3082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Filters rows in a relation based on a specified condition, retrieving only the rows that meet the criteria.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66160" y="3720648"/>
            <a:ext cx="3544044" cy="631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62"/>
              </a:lnSpc>
            </a:pPr>
            <a:r>
              <a:rPr lang="en-US" sz="4049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Project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666160" y="4747072"/>
            <a:ext cx="4429101" cy="3302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94"/>
              </a:lnSpc>
            </a:pPr>
            <a:r>
              <a:rPr lang="en-US" sz="3250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Extracts specific columns from a relation, creating a new relation with a subset of the original columns.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305704" y="3805420"/>
            <a:ext cx="3544044" cy="631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62"/>
              </a:lnSpc>
            </a:pPr>
            <a:r>
              <a:rPr lang="en-US" sz="4049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Rename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340084" y="4747072"/>
            <a:ext cx="4188250" cy="32977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68"/>
              </a:lnSpc>
            </a:pPr>
            <a:r>
              <a:rPr lang="en-US" sz="3234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Changes the names of attributes (columns) in a relation, useful for clarity and consistency.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8700" y="1605506"/>
            <a:ext cx="16303526" cy="862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Set Operations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28700" y="3833257"/>
            <a:ext cx="5252740" cy="4587947"/>
            <a:chOff x="0" y="0"/>
            <a:chExt cx="7003653" cy="6117262"/>
          </a:xfrm>
        </p:grpSpPr>
        <p:sp>
          <p:nvSpPr>
            <p:cNvPr id="8" name="Freeform 8"/>
            <p:cNvSpPr/>
            <p:nvPr/>
          </p:nvSpPr>
          <p:spPr>
            <a:xfrm>
              <a:off x="6347" y="9637"/>
              <a:ext cx="6990919" cy="6097976"/>
            </a:xfrm>
            <a:custGeom>
              <a:avLst/>
              <a:gdLst/>
              <a:ahLst/>
              <a:cxnLst/>
              <a:rect l="l" t="t" r="r" b="b"/>
              <a:pathLst>
                <a:path w="6990919" h="6097976">
                  <a:moveTo>
                    <a:pt x="0" y="240920"/>
                  </a:moveTo>
                  <a:cubicBezTo>
                    <a:pt x="0" y="107932"/>
                    <a:pt x="71217" y="0"/>
                    <a:pt x="158937" y="0"/>
                  </a:cubicBezTo>
                  <a:lnTo>
                    <a:pt x="6831983" y="0"/>
                  </a:lnTo>
                  <a:cubicBezTo>
                    <a:pt x="6919829" y="0"/>
                    <a:pt x="6990919" y="107932"/>
                    <a:pt x="6990919" y="240920"/>
                  </a:cubicBezTo>
                  <a:lnTo>
                    <a:pt x="6990919" y="5857055"/>
                  </a:lnTo>
                  <a:cubicBezTo>
                    <a:pt x="6990919" y="5990236"/>
                    <a:pt x="6919702" y="6097975"/>
                    <a:pt x="6831983" y="6097975"/>
                  </a:cubicBezTo>
                  <a:lnTo>
                    <a:pt x="158937" y="6097975"/>
                  </a:lnTo>
                  <a:cubicBezTo>
                    <a:pt x="71217" y="6097975"/>
                    <a:pt x="0" y="5990043"/>
                    <a:pt x="0" y="5857055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7003614" cy="6117249"/>
            </a:xfrm>
            <a:custGeom>
              <a:avLst/>
              <a:gdLst/>
              <a:ahLst/>
              <a:cxnLst/>
              <a:rect l="l" t="t" r="r" b="b"/>
              <a:pathLst>
                <a:path w="7003614" h="6117249">
                  <a:moveTo>
                    <a:pt x="0" y="250557"/>
                  </a:moveTo>
                  <a:cubicBezTo>
                    <a:pt x="0" y="112172"/>
                    <a:pt x="74010" y="0"/>
                    <a:pt x="165284" y="0"/>
                  </a:cubicBezTo>
                  <a:lnTo>
                    <a:pt x="6838330" y="0"/>
                  </a:lnTo>
                  <a:lnTo>
                    <a:pt x="6838330" y="9637"/>
                  </a:lnTo>
                  <a:lnTo>
                    <a:pt x="6838330" y="0"/>
                  </a:lnTo>
                  <a:cubicBezTo>
                    <a:pt x="6929603" y="0"/>
                    <a:pt x="7003614" y="112172"/>
                    <a:pt x="7003614" y="250557"/>
                  </a:cubicBezTo>
                  <a:lnTo>
                    <a:pt x="6997266" y="250557"/>
                  </a:lnTo>
                  <a:lnTo>
                    <a:pt x="7003614" y="250557"/>
                  </a:lnTo>
                  <a:lnTo>
                    <a:pt x="7003614" y="5866692"/>
                  </a:lnTo>
                  <a:lnTo>
                    <a:pt x="6997266" y="5866692"/>
                  </a:lnTo>
                  <a:lnTo>
                    <a:pt x="7003614" y="5866692"/>
                  </a:lnTo>
                  <a:cubicBezTo>
                    <a:pt x="7003614" y="6005076"/>
                    <a:pt x="6929603" y="6117249"/>
                    <a:pt x="6838330" y="6117249"/>
                  </a:cubicBezTo>
                  <a:lnTo>
                    <a:pt x="6838330" y="6107612"/>
                  </a:lnTo>
                  <a:lnTo>
                    <a:pt x="6838330" y="6117249"/>
                  </a:lnTo>
                  <a:lnTo>
                    <a:pt x="165284" y="6117249"/>
                  </a:lnTo>
                  <a:lnTo>
                    <a:pt x="165284" y="6107612"/>
                  </a:lnTo>
                  <a:lnTo>
                    <a:pt x="165284" y="6117249"/>
                  </a:lnTo>
                  <a:cubicBezTo>
                    <a:pt x="74010" y="6117249"/>
                    <a:pt x="0" y="6005076"/>
                    <a:pt x="0" y="5866692"/>
                  </a:cubicBezTo>
                  <a:lnTo>
                    <a:pt x="0" y="250557"/>
                  </a:lnTo>
                  <a:lnTo>
                    <a:pt x="6347" y="250557"/>
                  </a:lnTo>
                  <a:lnTo>
                    <a:pt x="0" y="250557"/>
                  </a:lnTo>
                  <a:moveTo>
                    <a:pt x="12695" y="250557"/>
                  </a:moveTo>
                  <a:lnTo>
                    <a:pt x="12695" y="5866692"/>
                  </a:lnTo>
                  <a:lnTo>
                    <a:pt x="6347" y="5866692"/>
                  </a:lnTo>
                  <a:lnTo>
                    <a:pt x="12695" y="5866692"/>
                  </a:lnTo>
                  <a:cubicBezTo>
                    <a:pt x="12695" y="5994476"/>
                    <a:pt x="80992" y="6097975"/>
                    <a:pt x="165284" y="6097975"/>
                  </a:cubicBezTo>
                  <a:lnTo>
                    <a:pt x="6838330" y="6097975"/>
                  </a:lnTo>
                  <a:cubicBezTo>
                    <a:pt x="6922622" y="6097975"/>
                    <a:pt x="6990919" y="5994476"/>
                    <a:pt x="6990919" y="5866692"/>
                  </a:cubicBezTo>
                  <a:lnTo>
                    <a:pt x="6990919" y="250557"/>
                  </a:lnTo>
                  <a:cubicBezTo>
                    <a:pt x="6990919" y="122773"/>
                    <a:pt x="6922622" y="19274"/>
                    <a:pt x="6838330" y="19274"/>
                  </a:cubicBezTo>
                  <a:lnTo>
                    <a:pt x="165284" y="19274"/>
                  </a:lnTo>
                  <a:lnTo>
                    <a:pt x="165284" y="9637"/>
                  </a:lnTo>
                  <a:lnTo>
                    <a:pt x="165284" y="19274"/>
                  </a:lnTo>
                  <a:cubicBezTo>
                    <a:pt x="80992" y="19274"/>
                    <a:pt x="12695" y="122773"/>
                    <a:pt x="12695" y="250557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325240" y="4062165"/>
            <a:ext cx="3544044" cy="668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12"/>
              </a:lnSpc>
            </a:pPr>
            <a:r>
              <a:rPr lang="en-US" sz="4249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Union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45220" y="4991100"/>
            <a:ext cx="4619700" cy="2570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72"/>
              </a:lnSpc>
            </a:pPr>
            <a:r>
              <a:rPr lang="en-US" sz="3176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Combines two relations, removing duplicate rows. It includes all rows from both relations.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6516440" y="3833257"/>
            <a:ext cx="5304901" cy="4587947"/>
            <a:chOff x="0" y="0"/>
            <a:chExt cx="7073201" cy="6117262"/>
          </a:xfrm>
        </p:grpSpPr>
        <p:sp>
          <p:nvSpPr>
            <p:cNvPr id="13" name="Freeform 13"/>
            <p:cNvSpPr/>
            <p:nvPr/>
          </p:nvSpPr>
          <p:spPr>
            <a:xfrm>
              <a:off x="6410" y="9637"/>
              <a:ext cx="7060340" cy="6097976"/>
            </a:xfrm>
            <a:custGeom>
              <a:avLst/>
              <a:gdLst/>
              <a:ahLst/>
              <a:cxnLst/>
              <a:rect l="l" t="t" r="r" b="b"/>
              <a:pathLst>
                <a:path w="7060340" h="6097976">
                  <a:moveTo>
                    <a:pt x="0" y="240920"/>
                  </a:moveTo>
                  <a:cubicBezTo>
                    <a:pt x="0" y="107932"/>
                    <a:pt x="71924" y="0"/>
                    <a:pt x="160515" y="0"/>
                  </a:cubicBezTo>
                  <a:lnTo>
                    <a:pt x="6899826" y="0"/>
                  </a:lnTo>
                  <a:cubicBezTo>
                    <a:pt x="6988544" y="0"/>
                    <a:pt x="7060341" y="107932"/>
                    <a:pt x="7060341" y="240920"/>
                  </a:cubicBezTo>
                  <a:lnTo>
                    <a:pt x="7060341" y="5857055"/>
                  </a:lnTo>
                  <a:cubicBezTo>
                    <a:pt x="7060341" y="5990236"/>
                    <a:pt x="6988417" y="6097975"/>
                    <a:pt x="6899826" y="6097975"/>
                  </a:cubicBezTo>
                  <a:lnTo>
                    <a:pt x="160515" y="6097975"/>
                  </a:lnTo>
                  <a:cubicBezTo>
                    <a:pt x="71924" y="6097975"/>
                    <a:pt x="0" y="5990043"/>
                    <a:pt x="0" y="5857055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7073161" cy="6117249"/>
            </a:xfrm>
            <a:custGeom>
              <a:avLst/>
              <a:gdLst/>
              <a:ahLst/>
              <a:cxnLst/>
              <a:rect l="l" t="t" r="r" b="b"/>
              <a:pathLst>
                <a:path w="7073161" h="6117249">
                  <a:moveTo>
                    <a:pt x="0" y="250557"/>
                  </a:moveTo>
                  <a:cubicBezTo>
                    <a:pt x="0" y="112172"/>
                    <a:pt x="74744" y="0"/>
                    <a:pt x="166925" y="0"/>
                  </a:cubicBezTo>
                  <a:lnTo>
                    <a:pt x="6906236" y="0"/>
                  </a:lnTo>
                  <a:lnTo>
                    <a:pt x="6906236" y="9637"/>
                  </a:lnTo>
                  <a:lnTo>
                    <a:pt x="6906236" y="0"/>
                  </a:lnTo>
                  <a:cubicBezTo>
                    <a:pt x="6998416" y="0"/>
                    <a:pt x="7073161" y="112172"/>
                    <a:pt x="7073161" y="250557"/>
                  </a:cubicBezTo>
                  <a:lnTo>
                    <a:pt x="7066751" y="250557"/>
                  </a:lnTo>
                  <a:lnTo>
                    <a:pt x="7073161" y="250557"/>
                  </a:lnTo>
                  <a:lnTo>
                    <a:pt x="7073161" y="5866692"/>
                  </a:lnTo>
                  <a:lnTo>
                    <a:pt x="7066751" y="5866692"/>
                  </a:lnTo>
                  <a:lnTo>
                    <a:pt x="7073161" y="5866692"/>
                  </a:lnTo>
                  <a:cubicBezTo>
                    <a:pt x="7073161" y="6005076"/>
                    <a:pt x="6998416" y="6117249"/>
                    <a:pt x="6906236" y="6117249"/>
                  </a:cubicBezTo>
                  <a:lnTo>
                    <a:pt x="6906236" y="6107612"/>
                  </a:lnTo>
                  <a:lnTo>
                    <a:pt x="6906236" y="6117249"/>
                  </a:lnTo>
                  <a:lnTo>
                    <a:pt x="166925" y="6117249"/>
                  </a:lnTo>
                  <a:lnTo>
                    <a:pt x="166925" y="6107612"/>
                  </a:lnTo>
                  <a:lnTo>
                    <a:pt x="166925" y="6117249"/>
                  </a:lnTo>
                  <a:cubicBezTo>
                    <a:pt x="74744" y="6117249"/>
                    <a:pt x="0" y="6005076"/>
                    <a:pt x="0" y="5866692"/>
                  </a:cubicBezTo>
                  <a:lnTo>
                    <a:pt x="0" y="250557"/>
                  </a:lnTo>
                  <a:lnTo>
                    <a:pt x="6410" y="250557"/>
                  </a:lnTo>
                  <a:lnTo>
                    <a:pt x="0" y="250557"/>
                  </a:lnTo>
                  <a:moveTo>
                    <a:pt x="12821" y="250557"/>
                  </a:moveTo>
                  <a:lnTo>
                    <a:pt x="12821" y="5866692"/>
                  </a:lnTo>
                  <a:lnTo>
                    <a:pt x="6410" y="5866692"/>
                  </a:lnTo>
                  <a:lnTo>
                    <a:pt x="12821" y="5866692"/>
                  </a:lnTo>
                  <a:cubicBezTo>
                    <a:pt x="12821" y="5994476"/>
                    <a:pt x="81796" y="6097975"/>
                    <a:pt x="166925" y="6097975"/>
                  </a:cubicBezTo>
                  <a:lnTo>
                    <a:pt x="6906236" y="6097975"/>
                  </a:lnTo>
                  <a:cubicBezTo>
                    <a:pt x="6991365" y="6097975"/>
                    <a:pt x="7060340" y="5994476"/>
                    <a:pt x="7060340" y="5866692"/>
                  </a:cubicBezTo>
                  <a:lnTo>
                    <a:pt x="7060340" y="250557"/>
                  </a:lnTo>
                  <a:cubicBezTo>
                    <a:pt x="7060340" y="122773"/>
                    <a:pt x="6991365" y="19274"/>
                    <a:pt x="6906236" y="19274"/>
                  </a:cubicBezTo>
                  <a:lnTo>
                    <a:pt x="166925" y="19274"/>
                  </a:lnTo>
                  <a:lnTo>
                    <a:pt x="166925" y="9637"/>
                  </a:lnTo>
                  <a:lnTo>
                    <a:pt x="166925" y="19274"/>
                  </a:lnTo>
                  <a:cubicBezTo>
                    <a:pt x="81796" y="19274"/>
                    <a:pt x="12821" y="122773"/>
                    <a:pt x="12821" y="250557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6685322" y="4062165"/>
            <a:ext cx="3544044" cy="668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12"/>
              </a:lnSpc>
            </a:pPr>
            <a:r>
              <a:rPr lang="en-US" sz="4249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Intersection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695276" y="4991100"/>
            <a:ext cx="4599495" cy="26082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78"/>
              </a:lnSpc>
            </a:pPr>
            <a:r>
              <a:rPr lang="en-US" sz="3179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Returns a relation containing only the rows that are common to both input relations.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2045404" y="3833257"/>
            <a:ext cx="5254973" cy="4587947"/>
            <a:chOff x="0" y="0"/>
            <a:chExt cx="7006630" cy="6117262"/>
          </a:xfrm>
        </p:grpSpPr>
        <p:sp>
          <p:nvSpPr>
            <p:cNvPr id="18" name="Freeform 18"/>
            <p:cNvSpPr/>
            <p:nvPr/>
          </p:nvSpPr>
          <p:spPr>
            <a:xfrm>
              <a:off x="6350" y="9637"/>
              <a:ext cx="6993890" cy="6097976"/>
            </a:xfrm>
            <a:custGeom>
              <a:avLst/>
              <a:gdLst/>
              <a:ahLst/>
              <a:cxnLst/>
              <a:rect l="l" t="t" r="r" b="b"/>
              <a:pathLst>
                <a:path w="6993890" h="6097976">
                  <a:moveTo>
                    <a:pt x="0" y="240920"/>
                  </a:moveTo>
                  <a:cubicBezTo>
                    <a:pt x="0" y="107932"/>
                    <a:pt x="71247" y="0"/>
                    <a:pt x="159004" y="0"/>
                  </a:cubicBezTo>
                  <a:lnTo>
                    <a:pt x="6834886" y="0"/>
                  </a:lnTo>
                  <a:cubicBezTo>
                    <a:pt x="6922770" y="0"/>
                    <a:pt x="6993890" y="107932"/>
                    <a:pt x="6993890" y="240920"/>
                  </a:cubicBezTo>
                  <a:lnTo>
                    <a:pt x="6993890" y="5857055"/>
                  </a:lnTo>
                  <a:cubicBezTo>
                    <a:pt x="6993890" y="5990236"/>
                    <a:pt x="6922643" y="6097975"/>
                    <a:pt x="6834886" y="6097975"/>
                  </a:cubicBezTo>
                  <a:lnTo>
                    <a:pt x="159004" y="6097975"/>
                  </a:lnTo>
                  <a:cubicBezTo>
                    <a:pt x="71247" y="6097975"/>
                    <a:pt x="0" y="5990043"/>
                    <a:pt x="0" y="5857055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7006590" cy="6117249"/>
            </a:xfrm>
            <a:custGeom>
              <a:avLst/>
              <a:gdLst/>
              <a:ahLst/>
              <a:cxnLst/>
              <a:rect l="l" t="t" r="r" b="b"/>
              <a:pathLst>
                <a:path w="7006590" h="6117249">
                  <a:moveTo>
                    <a:pt x="0" y="250557"/>
                  </a:moveTo>
                  <a:cubicBezTo>
                    <a:pt x="0" y="112172"/>
                    <a:pt x="74041" y="0"/>
                    <a:pt x="165354" y="0"/>
                  </a:cubicBezTo>
                  <a:lnTo>
                    <a:pt x="6841236" y="0"/>
                  </a:lnTo>
                  <a:lnTo>
                    <a:pt x="6841236" y="9637"/>
                  </a:lnTo>
                  <a:lnTo>
                    <a:pt x="6841236" y="0"/>
                  </a:lnTo>
                  <a:cubicBezTo>
                    <a:pt x="6932549" y="0"/>
                    <a:pt x="7006590" y="112172"/>
                    <a:pt x="7006590" y="250557"/>
                  </a:cubicBezTo>
                  <a:lnTo>
                    <a:pt x="7000240" y="250557"/>
                  </a:lnTo>
                  <a:lnTo>
                    <a:pt x="7006590" y="250557"/>
                  </a:lnTo>
                  <a:lnTo>
                    <a:pt x="7006590" y="5866692"/>
                  </a:lnTo>
                  <a:lnTo>
                    <a:pt x="7000240" y="5866692"/>
                  </a:lnTo>
                  <a:lnTo>
                    <a:pt x="7006590" y="5866692"/>
                  </a:lnTo>
                  <a:cubicBezTo>
                    <a:pt x="7006590" y="6005076"/>
                    <a:pt x="6932549" y="6117249"/>
                    <a:pt x="6841236" y="6117249"/>
                  </a:cubicBezTo>
                  <a:lnTo>
                    <a:pt x="6841236" y="6107612"/>
                  </a:lnTo>
                  <a:lnTo>
                    <a:pt x="6841236" y="6117249"/>
                  </a:lnTo>
                  <a:lnTo>
                    <a:pt x="165354" y="6117249"/>
                  </a:lnTo>
                  <a:lnTo>
                    <a:pt x="165354" y="6107612"/>
                  </a:lnTo>
                  <a:lnTo>
                    <a:pt x="165354" y="6117249"/>
                  </a:lnTo>
                  <a:cubicBezTo>
                    <a:pt x="74041" y="6117249"/>
                    <a:pt x="0" y="6005076"/>
                    <a:pt x="0" y="5866692"/>
                  </a:cubicBezTo>
                  <a:lnTo>
                    <a:pt x="0" y="250557"/>
                  </a:lnTo>
                  <a:lnTo>
                    <a:pt x="6350" y="250557"/>
                  </a:lnTo>
                  <a:lnTo>
                    <a:pt x="0" y="250557"/>
                  </a:lnTo>
                  <a:moveTo>
                    <a:pt x="12700" y="250557"/>
                  </a:moveTo>
                  <a:lnTo>
                    <a:pt x="12700" y="5866692"/>
                  </a:lnTo>
                  <a:lnTo>
                    <a:pt x="6350" y="5866692"/>
                  </a:lnTo>
                  <a:lnTo>
                    <a:pt x="12700" y="5866692"/>
                  </a:lnTo>
                  <a:cubicBezTo>
                    <a:pt x="12700" y="5994476"/>
                    <a:pt x="81026" y="6097975"/>
                    <a:pt x="165354" y="6097975"/>
                  </a:cubicBezTo>
                  <a:lnTo>
                    <a:pt x="6841236" y="6097975"/>
                  </a:lnTo>
                  <a:cubicBezTo>
                    <a:pt x="6925564" y="6097975"/>
                    <a:pt x="6993890" y="5994476"/>
                    <a:pt x="6993890" y="5866692"/>
                  </a:cubicBezTo>
                  <a:lnTo>
                    <a:pt x="6993890" y="250557"/>
                  </a:lnTo>
                  <a:cubicBezTo>
                    <a:pt x="6993890" y="122773"/>
                    <a:pt x="6925564" y="19274"/>
                    <a:pt x="6841236" y="19274"/>
                  </a:cubicBezTo>
                  <a:lnTo>
                    <a:pt x="165354" y="19274"/>
                  </a:lnTo>
                  <a:lnTo>
                    <a:pt x="165354" y="9637"/>
                  </a:lnTo>
                  <a:lnTo>
                    <a:pt x="165354" y="19274"/>
                  </a:lnTo>
                  <a:cubicBezTo>
                    <a:pt x="81026" y="19274"/>
                    <a:pt x="12700" y="122773"/>
                    <a:pt x="12700" y="250557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12221391" y="4062165"/>
            <a:ext cx="3544044" cy="668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12"/>
              </a:lnSpc>
            </a:pPr>
            <a:r>
              <a:rPr lang="en-US" sz="4249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Difference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230916" y="4991100"/>
            <a:ext cx="4659362" cy="26082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78"/>
              </a:lnSpc>
            </a:pPr>
            <a:r>
              <a:rPr lang="en-US" sz="3179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Returns a relation containing rows that are present in the first relation but not in the second.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1905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865138" y="1009650"/>
            <a:ext cx="16557724" cy="744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12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Join Operations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874662" y="2782044"/>
            <a:ext cx="16538674" cy="710953"/>
            <a:chOff x="0" y="0"/>
            <a:chExt cx="22051565" cy="94793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2051518" cy="947928"/>
            </a:xfrm>
            <a:custGeom>
              <a:avLst/>
              <a:gdLst/>
              <a:ahLst/>
              <a:cxnLst/>
              <a:rect l="l" t="t" r="r" b="b"/>
              <a:pathLst>
                <a:path w="22051518" h="947928">
                  <a:moveTo>
                    <a:pt x="0" y="0"/>
                  </a:moveTo>
                  <a:lnTo>
                    <a:pt x="22051518" y="0"/>
                  </a:lnTo>
                  <a:lnTo>
                    <a:pt x="22051518" y="947928"/>
                  </a:lnTo>
                  <a:lnTo>
                    <a:pt x="0" y="947928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121718" y="2806453"/>
            <a:ext cx="7770465" cy="638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75"/>
              </a:lnSpc>
            </a:pPr>
            <a:r>
              <a:rPr lang="en-US" sz="3337" b="1">
                <a:solidFill>
                  <a:srgbClr val="EBECEF"/>
                </a:solidFill>
                <a:latin typeface="Arimo Bold"/>
                <a:ea typeface="Arimo Bold"/>
                <a:cs typeface="Arimo Bold"/>
                <a:sym typeface="Arimo Bold"/>
              </a:rPr>
              <a:t>Operation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395817" y="2806453"/>
            <a:ext cx="7770465" cy="638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75"/>
              </a:lnSpc>
            </a:pPr>
            <a:r>
              <a:rPr lang="en-US" sz="3337" b="1">
                <a:solidFill>
                  <a:srgbClr val="EBECEF"/>
                </a:solidFill>
                <a:latin typeface="Arimo Bold"/>
                <a:ea typeface="Arimo Bold"/>
                <a:cs typeface="Arimo Bold"/>
                <a:sym typeface="Arimo Bold"/>
              </a:rPr>
              <a:t>Description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874662" y="3492996"/>
            <a:ext cx="16538674" cy="1106389"/>
            <a:chOff x="0" y="0"/>
            <a:chExt cx="22051565" cy="147518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2051518" cy="1475232"/>
            </a:xfrm>
            <a:custGeom>
              <a:avLst/>
              <a:gdLst/>
              <a:ahLst/>
              <a:cxnLst/>
              <a:rect l="l" t="t" r="r" b="b"/>
              <a:pathLst>
                <a:path w="22051518" h="1475232">
                  <a:moveTo>
                    <a:pt x="0" y="0"/>
                  </a:moveTo>
                  <a:lnTo>
                    <a:pt x="22051518" y="0"/>
                  </a:lnTo>
                  <a:lnTo>
                    <a:pt x="22051518" y="1475232"/>
                  </a:lnTo>
                  <a:lnTo>
                    <a:pt x="0" y="1475232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121718" y="3702854"/>
            <a:ext cx="7770465" cy="562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43"/>
              </a:lnSpc>
            </a:pPr>
            <a:r>
              <a:rPr lang="en-US" sz="293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Natural Join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395817" y="3597816"/>
            <a:ext cx="7770465" cy="8396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8"/>
              </a:lnSpc>
            </a:pPr>
            <a:r>
              <a:rPr lang="en-US" sz="213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Combines two relations based on matching values in common attributes, eliminating duplicate columns.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874662" y="4599385"/>
            <a:ext cx="16538674" cy="1106389"/>
            <a:chOff x="0" y="0"/>
            <a:chExt cx="22051565" cy="147518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2051518" cy="1475232"/>
            </a:xfrm>
            <a:custGeom>
              <a:avLst/>
              <a:gdLst/>
              <a:ahLst/>
              <a:cxnLst/>
              <a:rect l="l" t="t" r="r" b="b"/>
              <a:pathLst>
                <a:path w="22051518" h="1475232">
                  <a:moveTo>
                    <a:pt x="0" y="0"/>
                  </a:moveTo>
                  <a:lnTo>
                    <a:pt x="22051518" y="0"/>
                  </a:lnTo>
                  <a:lnTo>
                    <a:pt x="22051518" y="1475232"/>
                  </a:lnTo>
                  <a:lnTo>
                    <a:pt x="0" y="1475232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1121718" y="4800164"/>
            <a:ext cx="7770465" cy="562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43"/>
              </a:lnSpc>
            </a:pPr>
            <a:r>
              <a:rPr lang="en-US" sz="293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Theta Join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395817" y="4704160"/>
            <a:ext cx="7770465" cy="8396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8"/>
              </a:lnSpc>
            </a:pPr>
            <a:r>
              <a:rPr lang="en-US" sz="213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Combines two relations based on a specified condition (theta), which can include comparisons or logical operations.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874662" y="5705772"/>
            <a:ext cx="16538674" cy="1106389"/>
            <a:chOff x="0" y="0"/>
            <a:chExt cx="22051565" cy="1475185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2051518" cy="1475232"/>
            </a:xfrm>
            <a:custGeom>
              <a:avLst/>
              <a:gdLst/>
              <a:ahLst/>
              <a:cxnLst/>
              <a:rect l="l" t="t" r="r" b="b"/>
              <a:pathLst>
                <a:path w="22051518" h="1475232">
                  <a:moveTo>
                    <a:pt x="0" y="0"/>
                  </a:moveTo>
                  <a:lnTo>
                    <a:pt x="22051518" y="0"/>
                  </a:lnTo>
                  <a:lnTo>
                    <a:pt x="22051518" y="1475232"/>
                  </a:lnTo>
                  <a:lnTo>
                    <a:pt x="0" y="1475232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1121718" y="5905799"/>
            <a:ext cx="7770465" cy="562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47"/>
              </a:lnSpc>
            </a:pPr>
            <a:r>
              <a:rPr lang="en-US" sz="2940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Left Outer Join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395817" y="5796282"/>
            <a:ext cx="7770465" cy="8396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8"/>
              </a:lnSpc>
            </a:pPr>
            <a:r>
              <a:rPr lang="en-US" sz="213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Returns all the rows of the table on the left side of the join and matches rows for the table on the right side of the join.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874662" y="6812161"/>
            <a:ext cx="16538674" cy="1106389"/>
            <a:chOff x="0" y="0"/>
            <a:chExt cx="22051565" cy="147518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22051518" cy="1475232"/>
            </a:xfrm>
            <a:custGeom>
              <a:avLst/>
              <a:gdLst/>
              <a:ahLst/>
              <a:cxnLst/>
              <a:rect l="l" t="t" r="r" b="b"/>
              <a:pathLst>
                <a:path w="22051518" h="1475232">
                  <a:moveTo>
                    <a:pt x="0" y="0"/>
                  </a:moveTo>
                  <a:lnTo>
                    <a:pt x="22051518" y="0"/>
                  </a:lnTo>
                  <a:lnTo>
                    <a:pt x="22051518" y="1475232"/>
                  </a:lnTo>
                  <a:lnTo>
                    <a:pt x="0" y="1475232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1121717" y="7012186"/>
            <a:ext cx="7770465" cy="562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47"/>
              </a:lnSpc>
            </a:pPr>
            <a:r>
              <a:rPr lang="en-US" sz="2940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Right Outer Join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395817" y="6884194"/>
            <a:ext cx="7770465" cy="8396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8"/>
              </a:lnSpc>
            </a:pPr>
            <a:r>
              <a:rPr lang="en-US" sz="213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Returns all the rows of the table on the right side of the join and matching rows for the table on the left side of the join.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874663" y="7918549"/>
            <a:ext cx="16538674" cy="1344067"/>
            <a:chOff x="0" y="0"/>
            <a:chExt cx="22051565" cy="179209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22051518" cy="1792068"/>
            </a:xfrm>
            <a:custGeom>
              <a:avLst/>
              <a:gdLst/>
              <a:ahLst/>
              <a:cxnLst/>
              <a:rect l="l" t="t" r="r" b="b"/>
              <a:pathLst>
                <a:path w="22051518" h="1792068">
                  <a:moveTo>
                    <a:pt x="0" y="0"/>
                  </a:moveTo>
                  <a:lnTo>
                    <a:pt x="22051518" y="0"/>
                  </a:lnTo>
                  <a:lnTo>
                    <a:pt x="22051518" y="1792068"/>
                  </a:lnTo>
                  <a:lnTo>
                    <a:pt x="0" y="1792068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id="29" name="TextBox 29"/>
          <p:cNvSpPr txBox="1"/>
          <p:nvPr/>
        </p:nvSpPr>
        <p:spPr>
          <a:xfrm>
            <a:off x="1121718" y="8326186"/>
            <a:ext cx="7770465" cy="562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47"/>
              </a:lnSpc>
            </a:pPr>
            <a:r>
              <a:rPr lang="en-US" sz="2940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Full Outer Join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395817" y="7990583"/>
            <a:ext cx="7770465" cy="1268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8"/>
              </a:lnSpc>
            </a:pPr>
            <a:r>
              <a:rPr lang="en-US" sz="213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Creates the result-set by combining results of both Left Join and Right Join. The result set will contain all the rows from both tables.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Freeform 8" descr="preencoded.png"/>
          <p:cNvSpPr/>
          <p:nvPr/>
        </p:nvSpPr>
        <p:spPr>
          <a:xfrm>
            <a:off x="11784360" y="2068860"/>
            <a:ext cx="6149280" cy="6149280"/>
          </a:xfrm>
          <a:custGeom>
            <a:avLst/>
            <a:gdLst/>
            <a:ahLst/>
            <a:cxnLst/>
            <a:rect l="l" t="t" r="r" b="b"/>
            <a:pathLst>
              <a:path w="6149280" h="6149280">
                <a:moveTo>
                  <a:pt x="0" y="0"/>
                </a:moveTo>
                <a:lnTo>
                  <a:pt x="6149280" y="0"/>
                </a:lnTo>
                <a:lnTo>
                  <a:pt x="6149280" y="6149280"/>
                </a:lnTo>
                <a:lnTo>
                  <a:pt x="0" y="61492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92238" y="1621334"/>
            <a:ext cx="9445526" cy="1790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Nested Queries and Derived Relations</a:t>
            </a:r>
          </a:p>
        </p:txBody>
      </p:sp>
      <p:sp>
        <p:nvSpPr>
          <p:cNvPr id="10" name="Freeform 10" descr="preencoded.png"/>
          <p:cNvSpPr/>
          <p:nvPr/>
        </p:nvSpPr>
        <p:spPr>
          <a:xfrm>
            <a:off x="992238" y="3837534"/>
            <a:ext cx="1417588" cy="2268141"/>
          </a:xfrm>
          <a:custGeom>
            <a:avLst/>
            <a:gdLst/>
            <a:ahLst/>
            <a:cxnLst/>
            <a:rect l="l" t="t" r="r" b="b"/>
            <a:pathLst>
              <a:path w="1417588" h="2268141">
                <a:moveTo>
                  <a:pt x="0" y="0"/>
                </a:moveTo>
                <a:lnTo>
                  <a:pt x="1417587" y="0"/>
                </a:lnTo>
                <a:lnTo>
                  <a:pt x="1417587" y="2268141"/>
                </a:lnTo>
                <a:lnTo>
                  <a:pt x="0" y="226814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4" r="-84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2835027" y="4111526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Nested Queries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835027" y="4629299"/>
            <a:ext cx="760273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Queries embedded within other queries, allowing for more complex data manipulation and retrieval.</a:t>
            </a:r>
          </a:p>
        </p:txBody>
      </p:sp>
      <p:sp>
        <p:nvSpPr>
          <p:cNvPr id="13" name="Freeform 13" descr="preencoded.png"/>
          <p:cNvSpPr/>
          <p:nvPr/>
        </p:nvSpPr>
        <p:spPr>
          <a:xfrm>
            <a:off x="992238" y="6105674"/>
            <a:ext cx="1417588" cy="2540942"/>
          </a:xfrm>
          <a:custGeom>
            <a:avLst/>
            <a:gdLst/>
            <a:ahLst/>
            <a:cxnLst/>
            <a:rect l="l" t="t" r="r" b="b"/>
            <a:pathLst>
              <a:path w="1417588" h="2540942">
                <a:moveTo>
                  <a:pt x="0" y="0"/>
                </a:moveTo>
                <a:lnTo>
                  <a:pt x="1417587" y="0"/>
                </a:lnTo>
                <a:lnTo>
                  <a:pt x="1417587" y="2540942"/>
                </a:lnTo>
                <a:lnTo>
                  <a:pt x="0" y="254094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3" r="-13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2835027" y="6379666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Derived Relations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835027" y="6897440"/>
            <a:ext cx="7602736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New relations created from existing relations through relational algebra operations, which can be used in subsequent queries.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8" y="1065014"/>
            <a:ext cx="16303526" cy="1790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Relational Algebra and SQL: Translating Queries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398389" y="3281214"/>
            <a:ext cx="38100" cy="5921723"/>
            <a:chOff x="0" y="0"/>
            <a:chExt cx="50800" cy="789563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0800" cy="7895590"/>
            </a:xfrm>
            <a:custGeom>
              <a:avLst/>
              <a:gdLst/>
              <a:ahLst/>
              <a:cxnLst/>
              <a:rect l="l" t="t" r="r" b="b"/>
              <a:pathLst>
                <a:path w="50800" h="789559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7870190"/>
                  </a:lnTo>
                  <a:cubicBezTo>
                    <a:pt x="50800" y="7884160"/>
                    <a:pt x="39370" y="7895590"/>
                    <a:pt x="25400" y="7895590"/>
                  </a:cubicBezTo>
                  <a:cubicBezTo>
                    <a:pt x="11430" y="7895590"/>
                    <a:pt x="0" y="7884160"/>
                    <a:pt x="0" y="787019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698277" y="3900041"/>
            <a:ext cx="992237" cy="38100"/>
            <a:chOff x="0" y="0"/>
            <a:chExt cx="1322983" cy="50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322959" cy="50800"/>
            </a:xfrm>
            <a:custGeom>
              <a:avLst/>
              <a:gdLst/>
              <a:ahLst/>
              <a:cxnLst/>
              <a:rect l="l" t="t" r="r" b="b"/>
              <a:pathLst>
                <a:path w="1322959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093738" y="3595390"/>
            <a:ext cx="647402" cy="647402"/>
            <a:chOff x="0" y="0"/>
            <a:chExt cx="863203" cy="863203"/>
          </a:xfrm>
        </p:grpSpPr>
        <p:sp>
          <p:nvSpPr>
            <p:cNvPr id="12" name="Freeform 12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319956" y="3763566"/>
            <a:ext cx="194965" cy="368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976860" y="3555206"/>
            <a:ext cx="5087987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Relational Algebra Expression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976860" y="4072979"/>
            <a:ext cx="14318902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A concise and formal representation of a query using relational algebra operators.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698277" y="5817245"/>
            <a:ext cx="992237" cy="38100"/>
            <a:chOff x="0" y="0"/>
            <a:chExt cx="1322983" cy="50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322959" cy="50800"/>
            </a:xfrm>
            <a:custGeom>
              <a:avLst/>
              <a:gdLst/>
              <a:ahLst/>
              <a:cxnLst/>
              <a:rect l="l" t="t" r="r" b="b"/>
              <a:pathLst>
                <a:path w="1322959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1093738" y="5512594"/>
            <a:ext cx="647402" cy="647402"/>
            <a:chOff x="0" y="0"/>
            <a:chExt cx="863203" cy="863203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1288554" y="5680770"/>
            <a:ext cx="257770" cy="368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2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976860" y="5472410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SQL Statement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976860" y="5990184"/>
            <a:ext cx="14318902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The equivalent SQL code that performs the same data manipulation as the relational algebra expression.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1698277" y="8188077"/>
            <a:ext cx="992237" cy="38100"/>
            <a:chOff x="0" y="0"/>
            <a:chExt cx="1322983" cy="50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322959" cy="50800"/>
            </a:xfrm>
            <a:custGeom>
              <a:avLst/>
              <a:gdLst/>
              <a:ahLst/>
              <a:cxnLst/>
              <a:rect l="l" t="t" r="r" b="b"/>
              <a:pathLst>
                <a:path w="1322959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1093738" y="7883426"/>
            <a:ext cx="647402" cy="647403"/>
            <a:chOff x="0" y="0"/>
            <a:chExt cx="863203" cy="863203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sp>
        <p:nvSpPr>
          <p:cNvPr id="30" name="TextBox 30"/>
          <p:cNvSpPr txBox="1"/>
          <p:nvPr/>
        </p:nvSpPr>
        <p:spPr>
          <a:xfrm>
            <a:off x="1300014" y="8051601"/>
            <a:ext cx="234851" cy="368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3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2976860" y="7843242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Database Result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976860" y="8361015"/>
            <a:ext cx="14318902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The final output of the query, a set of tuples (rows) representing the retrieved data.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8" y="780455"/>
            <a:ext cx="15603885" cy="905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Real-World Applications of Relational Algebra</a:t>
            </a:r>
          </a:p>
        </p:txBody>
      </p:sp>
      <p:sp>
        <p:nvSpPr>
          <p:cNvPr id="7" name="Freeform 7" descr="preencoded.png"/>
          <p:cNvSpPr/>
          <p:nvPr/>
        </p:nvSpPr>
        <p:spPr>
          <a:xfrm>
            <a:off x="1543937" y="2380397"/>
            <a:ext cx="5984688" cy="3698808"/>
          </a:xfrm>
          <a:custGeom>
            <a:avLst/>
            <a:gdLst/>
            <a:ahLst/>
            <a:cxnLst/>
            <a:rect l="l" t="t" r="r" b="b"/>
            <a:pathLst>
              <a:path w="5984688" h="3698808">
                <a:moveTo>
                  <a:pt x="0" y="0"/>
                </a:moveTo>
                <a:lnTo>
                  <a:pt x="5984688" y="0"/>
                </a:lnTo>
                <a:lnTo>
                  <a:pt x="5984688" y="3698808"/>
                </a:lnTo>
                <a:lnTo>
                  <a:pt x="0" y="36988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3" r="-43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543937" y="6755073"/>
            <a:ext cx="3183319" cy="521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87"/>
              </a:lnSpc>
            </a:pPr>
            <a:r>
              <a:rPr lang="en-US" sz="3349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Data Analysis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43937" y="7473099"/>
            <a:ext cx="6085723" cy="1609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2"/>
              </a:lnSpc>
            </a:pPr>
            <a:r>
              <a:rPr lang="en-US" sz="2654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Analyzing large datasets to gain insights, discover trends, and make data-driven decisions.</a:t>
            </a:r>
          </a:p>
        </p:txBody>
      </p:sp>
      <p:sp>
        <p:nvSpPr>
          <p:cNvPr id="10" name="Freeform 10" descr="preencoded.png"/>
          <p:cNvSpPr/>
          <p:nvPr/>
        </p:nvSpPr>
        <p:spPr>
          <a:xfrm>
            <a:off x="9908170" y="2380397"/>
            <a:ext cx="5984801" cy="3698808"/>
          </a:xfrm>
          <a:custGeom>
            <a:avLst/>
            <a:gdLst/>
            <a:ahLst/>
            <a:cxnLst/>
            <a:rect l="l" t="t" r="r" b="b"/>
            <a:pathLst>
              <a:path w="5984801" h="3698808">
                <a:moveTo>
                  <a:pt x="0" y="0"/>
                </a:moveTo>
                <a:lnTo>
                  <a:pt x="5984800" y="0"/>
                </a:lnTo>
                <a:lnTo>
                  <a:pt x="5984800" y="3698808"/>
                </a:lnTo>
                <a:lnTo>
                  <a:pt x="0" y="36988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2" r="-42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9908170" y="6755073"/>
            <a:ext cx="4189551" cy="521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87"/>
              </a:lnSpc>
            </a:pPr>
            <a:r>
              <a:rPr lang="en-US" sz="3349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Web Development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908170" y="7463574"/>
            <a:ext cx="5679959" cy="21608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15"/>
              </a:lnSpc>
            </a:pPr>
            <a:r>
              <a:rPr lang="en-US" sz="2649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Building efficient and scalable databases for online applications, managing user data, and processing transactions.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 descr="preencoded.png"/>
          <p:cNvSpPr/>
          <p:nvPr/>
        </p:nvSpPr>
        <p:spPr>
          <a:xfrm>
            <a:off x="349449" y="2063949"/>
            <a:ext cx="6159102" cy="6159104"/>
          </a:xfrm>
          <a:custGeom>
            <a:avLst/>
            <a:gdLst/>
            <a:ahLst/>
            <a:cxnLst/>
            <a:rect l="l" t="t" r="r" b="b"/>
            <a:pathLst>
              <a:path w="6159102" h="6159104">
                <a:moveTo>
                  <a:pt x="0" y="0"/>
                </a:moveTo>
                <a:lnTo>
                  <a:pt x="6159102" y="0"/>
                </a:lnTo>
                <a:lnTo>
                  <a:pt x="6159102" y="6159103"/>
                </a:lnTo>
                <a:lnTo>
                  <a:pt x="0" y="61591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6858000" y="612427"/>
            <a:ext cx="10702496" cy="850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Conclusion and Key Takeaways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6858000" y="2063949"/>
            <a:ext cx="638621" cy="638621"/>
            <a:chOff x="0" y="0"/>
            <a:chExt cx="851495" cy="851495"/>
          </a:xfrm>
        </p:grpSpPr>
        <p:sp>
          <p:nvSpPr>
            <p:cNvPr id="10" name="Freeform 10"/>
            <p:cNvSpPr/>
            <p:nvPr/>
          </p:nvSpPr>
          <p:spPr>
            <a:xfrm>
              <a:off x="6350" y="6350"/>
              <a:ext cx="838835" cy="838835"/>
            </a:xfrm>
            <a:custGeom>
              <a:avLst/>
              <a:gdLst/>
              <a:ahLst/>
              <a:cxnLst/>
              <a:rect l="l" t="t" r="r" b="b"/>
              <a:pathLst>
                <a:path w="838835" h="838835">
                  <a:moveTo>
                    <a:pt x="0" y="156591"/>
                  </a:moveTo>
                  <a:cubicBezTo>
                    <a:pt x="0" y="70104"/>
                    <a:pt x="70104" y="0"/>
                    <a:pt x="156591" y="0"/>
                  </a:cubicBezTo>
                  <a:lnTo>
                    <a:pt x="682244" y="0"/>
                  </a:lnTo>
                  <a:cubicBezTo>
                    <a:pt x="768731" y="0"/>
                    <a:pt x="838835" y="70104"/>
                    <a:pt x="838835" y="156591"/>
                  </a:cubicBezTo>
                  <a:lnTo>
                    <a:pt x="838835" y="682244"/>
                  </a:lnTo>
                  <a:cubicBezTo>
                    <a:pt x="838835" y="768731"/>
                    <a:pt x="768731" y="838835"/>
                    <a:pt x="682244" y="838835"/>
                  </a:cubicBezTo>
                  <a:lnTo>
                    <a:pt x="156591" y="838835"/>
                  </a:lnTo>
                  <a:cubicBezTo>
                    <a:pt x="70104" y="838835"/>
                    <a:pt x="0" y="768731"/>
                    <a:pt x="0" y="682244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851535" cy="851535"/>
            </a:xfrm>
            <a:custGeom>
              <a:avLst/>
              <a:gdLst/>
              <a:ahLst/>
              <a:cxnLst/>
              <a:rect l="l" t="t" r="r" b="b"/>
              <a:pathLst>
                <a:path w="851535" h="851535">
                  <a:moveTo>
                    <a:pt x="0" y="162941"/>
                  </a:moveTo>
                  <a:cubicBezTo>
                    <a:pt x="0" y="72898"/>
                    <a:pt x="72898" y="0"/>
                    <a:pt x="162941" y="0"/>
                  </a:cubicBezTo>
                  <a:lnTo>
                    <a:pt x="688594" y="0"/>
                  </a:lnTo>
                  <a:lnTo>
                    <a:pt x="688594" y="6350"/>
                  </a:lnTo>
                  <a:lnTo>
                    <a:pt x="688594" y="0"/>
                  </a:lnTo>
                  <a:lnTo>
                    <a:pt x="688594" y="6350"/>
                  </a:lnTo>
                  <a:lnTo>
                    <a:pt x="688594" y="0"/>
                  </a:lnTo>
                  <a:cubicBezTo>
                    <a:pt x="778510" y="0"/>
                    <a:pt x="851535" y="72898"/>
                    <a:pt x="851535" y="162941"/>
                  </a:cubicBezTo>
                  <a:lnTo>
                    <a:pt x="851535" y="688594"/>
                  </a:lnTo>
                  <a:lnTo>
                    <a:pt x="845185" y="688594"/>
                  </a:lnTo>
                  <a:lnTo>
                    <a:pt x="851535" y="688594"/>
                  </a:lnTo>
                  <a:cubicBezTo>
                    <a:pt x="851535" y="778637"/>
                    <a:pt x="778637" y="851535"/>
                    <a:pt x="688594" y="851535"/>
                  </a:cubicBezTo>
                  <a:lnTo>
                    <a:pt x="688594" y="845185"/>
                  </a:lnTo>
                  <a:lnTo>
                    <a:pt x="688594" y="851535"/>
                  </a:lnTo>
                  <a:lnTo>
                    <a:pt x="162941" y="851535"/>
                  </a:lnTo>
                  <a:lnTo>
                    <a:pt x="162941" y="845185"/>
                  </a:lnTo>
                  <a:lnTo>
                    <a:pt x="162941" y="851535"/>
                  </a:lnTo>
                  <a:cubicBezTo>
                    <a:pt x="72898" y="851535"/>
                    <a:pt x="0" y="778510"/>
                    <a:pt x="0" y="688594"/>
                  </a:cubicBezTo>
                  <a:lnTo>
                    <a:pt x="0" y="162941"/>
                  </a:lnTo>
                  <a:lnTo>
                    <a:pt x="6350" y="162941"/>
                  </a:lnTo>
                  <a:lnTo>
                    <a:pt x="0" y="162941"/>
                  </a:lnTo>
                  <a:moveTo>
                    <a:pt x="12700" y="162941"/>
                  </a:moveTo>
                  <a:lnTo>
                    <a:pt x="12700" y="688594"/>
                  </a:lnTo>
                  <a:lnTo>
                    <a:pt x="6350" y="688594"/>
                  </a:lnTo>
                  <a:lnTo>
                    <a:pt x="12700" y="688594"/>
                  </a:lnTo>
                  <a:cubicBezTo>
                    <a:pt x="12700" y="771525"/>
                    <a:pt x="80010" y="838835"/>
                    <a:pt x="162941" y="838835"/>
                  </a:cubicBezTo>
                  <a:lnTo>
                    <a:pt x="688594" y="838835"/>
                  </a:lnTo>
                  <a:cubicBezTo>
                    <a:pt x="771525" y="838835"/>
                    <a:pt x="838835" y="771525"/>
                    <a:pt x="838835" y="688594"/>
                  </a:cubicBezTo>
                  <a:lnTo>
                    <a:pt x="838835" y="162941"/>
                  </a:lnTo>
                  <a:lnTo>
                    <a:pt x="845185" y="162941"/>
                  </a:lnTo>
                  <a:lnTo>
                    <a:pt x="838835" y="162941"/>
                  </a:lnTo>
                  <a:cubicBezTo>
                    <a:pt x="838835" y="80010"/>
                    <a:pt x="771525" y="12700"/>
                    <a:pt x="688594" y="12700"/>
                  </a:cubicBezTo>
                  <a:lnTo>
                    <a:pt x="162941" y="12700"/>
                  </a:lnTo>
                  <a:lnTo>
                    <a:pt x="162941" y="6350"/>
                  </a:lnTo>
                  <a:lnTo>
                    <a:pt x="162941" y="12700"/>
                  </a:lnTo>
                  <a:cubicBezTo>
                    <a:pt x="80010" y="12700"/>
                    <a:pt x="12700" y="80010"/>
                    <a:pt x="12700" y="162941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7081167" y="2230636"/>
            <a:ext cx="192286" cy="362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3250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1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715696" y="1947267"/>
            <a:ext cx="3687813" cy="883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Foundation of Database Systems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747130" y="3045247"/>
            <a:ext cx="3878610" cy="2470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6"/>
              </a:lnSpc>
            </a:pPr>
            <a:r>
              <a:rPr lang="en-US" sz="2453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Relational algebra provides a solid theoretical foundation for querying and manipulating data in relational databases.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2613184" y="2130178"/>
            <a:ext cx="638621" cy="638621"/>
            <a:chOff x="0" y="0"/>
            <a:chExt cx="851495" cy="851495"/>
          </a:xfrm>
        </p:grpSpPr>
        <p:sp>
          <p:nvSpPr>
            <p:cNvPr id="16" name="Freeform 16"/>
            <p:cNvSpPr/>
            <p:nvPr/>
          </p:nvSpPr>
          <p:spPr>
            <a:xfrm>
              <a:off x="6350" y="6350"/>
              <a:ext cx="838835" cy="838835"/>
            </a:xfrm>
            <a:custGeom>
              <a:avLst/>
              <a:gdLst/>
              <a:ahLst/>
              <a:cxnLst/>
              <a:rect l="l" t="t" r="r" b="b"/>
              <a:pathLst>
                <a:path w="838835" h="838835">
                  <a:moveTo>
                    <a:pt x="0" y="156591"/>
                  </a:moveTo>
                  <a:cubicBezTo>
                    <a:pt x="0" y="70104"/>
                    <a:pt x="70104" y="0"/>
                    <a:pt x="156591" y="0"/>
                  </a:cubicBezTo>
                  <a:lnTo>
                    <a:pt x="682244" y="0"/>
                  </a:lnTo>
                  <a:cubicBezTo>
                    <a:pt x="768731" y="0"/>
                    <a:pt x="838835" y="70104"/>
                    <a:pt x="838835" y="156591"/>
                  </a:cubicBezTo>
                  <a:lnTo>
                    <a:pt x="838835" y="682244"/>
                  </a:lnTo>
                  <a:cubicBezTo>
                    <a:pt x="838835" y="768731"/>
                    <a:pt x="768731" y="838835"/>
                    <a:pt x="682244" y="838835"/>
                  </a:cubicBezTo>
                  <a:lnTo>
                    <a:pt x="156591" y="838835"/>
                  </a:lnTo>
                  <a:cubicBezTo>
                    <a:pt x="70104" y="838835"/>
                    <a:pt x="0" y="768731"/>
                    <a:pt x="0" y="682244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851535" cy="851535"/>
            </a:xfrm>
            <a:custGeom>
              <a:avLst/>
              <a:gdLst/>
              <a:ahLst/>
              <a:cxnLst/>
              <a:rect l="l" t="t" r="r" b="b"/>
              <a:pathLst>
                <a:path w="851535" h="851535">
                  <a:moveTo>
                    <a:pt x="0" y="162941"/>
                  </a:moveTo>
                  <a:cubicBezTo>
                    <a:pt x="0" y="72898"/>
                    <a:pt x="72898" y="0"/>
                    <a:pt x="162941" y="0"/>
                  </a:cubicBezTo>
                  <a:lnTo>
                    <a:pt x="688594" y="0"/>
                  </a:lnTo>
                  <a:lnTo>
                    <a:pt x="688594" y="6350"/>
                  </a:lnTo>
                  <a:lnTo>
                    <a:pt x="688594" y="0"/>
                  </a:lnTo>
                  <a:lnTo>
                    <a:pt x="688594" y="6350"/>
                  </a:lnTo>
                  <a:lnTo>
                    <a:pt x="688594" y="0"/>
                  </a:lnTo>
                  <a:cubicBezTo>
                    <a:pt x="778510" y="0"/>
                    <a:pt x="851535" y="72898"/>
                    <a:pt x="851535" y="162941"/>
                  </a:cubicBezTo>
                  <a:lnTo>
                    <a:pt x="851535" y="688594"/>
                  </a:lnTo>
                  <a:lnTo>
                    <a:pt x="845185" y="688594"/>
                  </a:lnTo>
                  <a:lnTo>
                    <a:pt x="851535" y="688594"/>
                  </a:lnTo>
                  <a:cubicBezTo>
                    <a:pt x="851535" y="778637"/>
                    <a:pt x="778637" y="851535"/>
                    <a:pt x="688594" y="851535"/>
                  </a:cubicBezTo>
                  <a:lnTo>
                    <a:pt x="688594" y="845185"/>
                  </a:lnTo>
                  <a:lnTo>
                    <a:pt x="688594" y="851535"/>
                  </a:lnTo>
                  <a:lnTo>
                    <a:pt x="162941" y="851535"/>
                  </a:lnTo>
                  <a:lnTo>
                    <a:pt x="162941" y="845185"/>
                  </a:lnTo>
                  <a:lnTo>
                    <a:pt x="162941" y="851535"/>
                  </a:lnTo>
                  <a:cubicBezTo>
                    <a:pt x="72898" y="851535"/>
                    <a:pt x="0" y="778510"/>
                    <a:pt x="0" y="688594"/>
                  </a:cubicBezTo>
                  <a:lnTo>
                    <a:pt x="0" y="162941"/>
                  </a:lnTo>
                  <a:lnTo>
                    <a:pt x="6350" y="162941"/>
                  </a:lnTo>
                  <a:lnTo>
                    <a:pt x="0" y="162941"/>
                  </a:lnTo>
                  <a:moveTo>
                    <a:pt x="12700" y="162941"/>
                  </a:moveTo>
                  <a:lnTo>
                    <a:pt x="12700" y="688594"/>
                  </a:lnTo>
                  <a:lnTo>
                    <a:pt x="6350" y="688594"/>
                  </a:lnTo>
                  <a:lnTo>
                    <a:pt x="12700" y="688594"/>
                  </a:lnTo>
                  <a:cubicBezTo>
                    <a:pt x="12700" y="771525"/>
                    <a:pt x="80010" y="838835"/>
                    <a:pt x="162941" y="838835"/>
                  </a:cubicBezTo>
                  <a:lnTo>
                    <a:pt x="688594" y="838835"/>
                  </a:lnTo>
                  <a:cubicBezTo>
                    <a:pt x="771525" y="838835"/>
                    <a:pt x="838835" y="771525"/>
                    <a:pt x="838835" y="688594"/>
                  </a:cubicBezTo>
                  <a:lnTo>
                    <a:pt x="838835" y="162941"/>
                  </a:lnTo>
                  <a:lnTo>
                    <a:pt x="845185" y="162941"/>
                  </a:lnTo>
                  <a:lnTo>
                    <a:pt x="838835" y="162941"/>
                  </a:lnTo>
                  <a:cubicBezTo>
                    <a:pt x="838835" y="80010"/>
                    <a:pt x="771525" y="12700"/>
                    <a:pt x="688594" y="12700"/>
                  </a:cubicBezTo>
                  <a:lnTo>
                    <a:pt x="162941" y="12700"/>
                  </a:lnTo>
                  <a:lnTo>
                    <a:pt x="162941" y="6350"/>
                  </a:lnTo>
                  <a:lnTo>
                    <a:pt x="162941" y="12700"/>
                  </a:lnTo>
                  <a:cubicBezTo>
                    <a:pt x="80010" y="12700"/>
                    <a:pt x="12700" y="80010"/>
                    <a:pt x="12700" y="162941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sp>
        <p:nvSpPr>
          <p:cNvPr id="18" name="TextBox 18"/>
          <p:cNvSpPr txBox="1"/>
          <p:nvPr/>
        </p:nvSpPr>
        <p:spPr>
          <a:xfrm>
            <a:off x="12805395" y="2296865"/>
            <a:ext cx="254199" cy="362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3250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2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470880" y="2221483"/>
            <a:ext cx="3677542" cy="446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Practical Applications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470880" y="3045247"/>
            <a:ext cx="3150003" cy="2470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80"/>
              </a:lnSpc>
            </a:pPr>
            <a:r>
              <a:rPr lang="en-US" sz="2488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Its principles are widely used in database design, query optimization, and data analysis.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6858000" y="6505399"/>
            <a:ext cx="638621" cy="638621"/>
            <a:chOff x="0" y="0"/>
            <a:chExt cx="851495" cy="851495"/>
          </a:xfrm>
        </p:grpSpPr>
        <p:sp>
          <p:nvSpPr>
            <p:cNvPr id="22" name="Freeform 22"/>
            <p:cNvSpPr/>
            <p:nvPr/>
          </p:nvSpPr>
          <p:spPr>
            <a:xfrm>
              <a:off x="6350" y="6350"/>
              <a:ext cx="838835" cy="838835"/>
            </a:xfrm>
            <a:custGeom>
              <a:avLst/>
              <a:gdLst/>
              <a:ahLst/>
              <a:cxnLst/>
              <a:rect l="l" t="t" r="r" b="b"/>
              <a:pathLst>
                <a:path w="838835" h="838835">
                  <a:moveTo>
                    <a:pt x="0" y="156591"/>
                  </a:moveTo>
                  <a:cubicBezTo>
                    <a:pt x="0" y="70104"/>
                    <a:pt x="70104" y="0"/>
                    <a:pt x="156591" y="0"/>
                  </a:cubicBezTo>
                  <a:lnTo>
                    <a:pt x="682244" y="0"/>
                  </a:lnTo>
                  <a:cubicBezTo>
                    <a:pt x="768731" y="0"/>
                    <a:pt x="838835" y="70104"/>
                    <a:pt x="838835" y="156591"/>
                  </a:cubicBezTo>
                  <a:lnTo>
                    <a:pt x="838835" y="682244"/>
                  </a:lnTo>
                  <a:cubicBezTo>
                    <a:pt x="838835" y="768731"/>
                    <a:pt x="768731" y="838835"/>
                    <a:pt x="682244" y="838835"/>
                  </a:cubicBezTo>
                  <a:lnTo>
                    <a:pt x="156591" y="838835"/>
                  </a:lnTo>
                  <a:cubicBezTo>
                    <a:pt x="70104" y="838835"/>
                    <a:pt x="0" y="768731"/>
                    <a:pt x="0" y="682244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0" y="0"/>
              <a:ext cx="851535" cy="851535"/>
            </a:xfrm>
            <a:custGeom>
              <a:avLst/>
              <a:gdLst/>
              <a:ahLst/>
              <a:cxnLst/>
              <a:rect l="l" t="t" r="r" b="b"/>
              <a:pathLst>
                <a:path w="851535" h="851535">
                  <a:moveTo>
                    <a:pt x="0" y="162941"/>
                  </a:moveTo>
                  <a:cubicBezTo>
                    <a:pt x="0" y="72898"/>
                    <a:pt x="72898" y="0"/>
                    <a:pt x="162941" y="0"/>
                  </a:cubicBezTo>
                  <a:lnTo>
                    <a:pt x="688594" y="0"/>
                  </a:lnTo>
                  <a:lnTo>
                    <a:pt x="688594" y="6350"/>
                  </a:lnTo>
                  <a:lnTo>
                    <a:pt x="688594" y="0"/>
                  </a:lnTo>
                  <a:lnTo>
                    <a:pt x="688594" y="6350"/>
                  </a:lnTo>
                  <a:lnTo>
                    <a:pt x="688594" y="0"/>
                  </a:lnTo>
                  <a:cubicBezTo>
                    <a:pt x="778510" y="0"/>
                    <a:pt x="851535" y="72898"/>
                    <a:pt x="851535" y="162941"/>
                  </a:cubicBezTo>
                  <a:lnTo>
                    <a:pt x="851535" y="688594"/>
                  </a:lnTo>
                  <a:lnTo>
                    <a:pt x="845185" y="688594"/>
                  </a:lnTo>
                  <a:lnTo>
                    <a:pt x="851535" y="688594"/>
                  </a:lnTo>
                  <a:cubicBezTo>
                    <a:pt x="851535" y="778637"/>
                    <a:pt x="778637" y="851535"/>
                    <a:pt x="688594" y="851535"/>
                  </a:cubicBezTo>
                  <a:lnTo>
                    <a:pt x="688594" y="845185"/>
                  </a:lnTo>
                  <a:lnTo>
                    <a:pt x="688594" y="851535"/>
                  </a:lnTo>
                  <a:lnTo>
                    <a:pt x="162941" y="851535"/>
                  </a:lnTo>
                  <a:lnTo>
                    <a:pt x="162941" y="845185"/>
                  </a:lnTo>
                  <a:lnTo>
                    <a:pt x="162941" y="851535"/>
                  </a:lnTo>
                  <a:cubicBezTo>
                    <a:pt x="72898" y="851535"/>
                    <a:pt x="0" y="778510"/>
                    <a:pt x="0" y="688594"/>
                  </a:cubicBezTo>
                  <a:lnTo>
                    <a:pt x="0" y="162941"/>
                  </a:lnTo>
                  <a:lnTo>
                    <a:pt x="6350" y="162941"/>
                  </a:lnTo>
                  <a:lnTo>
                    <a:pt x="0" y="162941"/>
                  </a:lnTo>
                  <a:moveTo>
                    <a:pt x="12700" y="162941"/>
                  </a:moveTo>
                  <a:lnTo>
                    <a:pt x="12700" y="688594"/>
                  </a:lnTo>
                  <a:lnTo>
                    <a:pt x="6350" y="688594"/>
                  </a:lnTo>
                  <a:lnTo>
                    <a:pt x="12700" y="688594"/>
                  </a:lnTo>
                  <a:cubicBezTo>
                    <a:pt x="12700" y="771525"/>
                    <a:pt x="80010" y="838835"/>
                    <a:pt x="162941" y="838835"/>
                  </a:cubicBezTo>
                  <a:lnTo>
                    <a:pt x="688594" y="838835"/>
                  </a:lnTo>
                  <a:cubicBezTo>
                    <a:pt x="771525" y="838835"/>
                    <a:pt x="838835" y="771525"/>
                    <a:pt x="838835" y="688594"/>
                  </a:cubicBezTo>
                  <a:lnTo>
                    <a:pt x="838835" y="162941"/>
                  </a:lnTo>
                  <a:lnTo>
                    <a:pt x="845185" y="162941"/>
                  </a:lnTo>
                  <a:lnTo>
                    <a:pt x="838835" y="162941"/>
                  </a:lnTo>
                  <a:cubicBezTo>
                    <a:pt x="838835" y="80010"/>
                    <a:pt x="771525" y="12700"/>
                    <a:pt x="688594" y="12700"/>
                  </a:cubicBezTo>
                  <a:lnTo>
                    <a:pt x="162941" y="12700"/>
                  </a:lnTo>
                  <a:lnTo>
                    <a:pt x="162941" y="6350"/>
                  </a:lnTo>
                  <a:lnTo>
                    <a:pt x="162941" y="12700"/>
                  </a:lnTo>
                  <a:cubicBezTo>
                    <a:pt x="80010" y="12700"/>
                    <a:pt x="12700" y="80010"/>
                    <a:pt x="12700" y="162941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sp>
        <p:nvSpPr>
          <p:cNvPr id="24" name="TextBox 24"/>
          <p:cNvSpPr txBox="1"/>
          <p:nvPr/>
        </p:nvSpPr>
        <p:spPr>
          <a:xfrm>
            <a:off x="7061597" y="6672086"/>
            <a:ext cx="231427" cy="362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3250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3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696646" y="6605411"/>
            <a:ext cx="6120854" cy="446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BECEF"/>
                </a:solidFill>
                <a:latin typeface="Fraunces"/>
                <a:ea typeface="Fraunces"/>
                <a:cs typeface="Fraunces"/>
                <a:sym typeface="Fraunces"/>
              </a:rPr>
              <a:t>Essential Skill for Data Professionals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747130" y="7432896"/>
            <a:ext cx="8924237" cy="1464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7"/>
              </a:lnSpc>
            </a:pPr>
            <a:r>
              <a:rPr lang="en-US" sz="2479">
                <a:solidFill>
                  <a:srgbClr val="EBECEF"/>
                </a:solidFill>
                <a:latin typeface="Arimo"/>
                <a:ea typeface="Arimo"/>
                <a:cs typeface="Arimo"/>
                <a:sym typeface="Arimo"/>
              </a:rPr>
              <a:t>Understanding relational algebra is crucial for anyone working with relational databases, including database administrators, developers, and data analysts.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608</Words>
  <Application>Microsoft Office PowerPoint</Application>
  <PresentationFormat>Custom</PresentationFormat>
  <Paragraphs>100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Fraunces</vt:lpstr>
      <vt:lpstr>Arimo</vt:lpstr>
      <vt:lpstr>Arial</vt:lpstr>
      <vt:lpstr>Arimo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Relational-Algebra-The-Foundation-of-Database-Querying.pptx</dc:title>
  <dc:creator>Snikitha Chowdary</dc:creator>
  <cp:lastModifiedBy>Snikitha Chowdary</cp:lastModifiedBy>
  <cp:revision>2</cp:revision>
  <dcterms:created xsi:type="dcterms:W3CDTF">2006-08-16T00:00:00Z</dcterms:created>
  <dcterms:modified xsi:type="dcterms:W3CDTF">2024-10-09T17:55:53Z</dcterms:modified>
  <dc:identifier>DAGTFo4fGac</dc:identifier>
</cp:coreProperties>
</file>

<file path=docProps/thumbnail.jpeg>
</file>